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60" r:id="rId7"/>
    <p:sldId id="295" r:id="rId8"/>
    <p:sldId id="300" r:id="rId9"/>
    <p:sldId id="267" r:id="rId10"/>
    <p:sldId id="305" r:id="rId11"/>
    <p:sldId id="266" r:id="rId12"/>
    <p:sldId id="296" r:id="rId13"/>
    <p:sldId id="298" r:id="rId14"/>
    <p:sldId id="297" r:id="rId15"/>
    <p:sldId id="299" r:id="rId16"/>
    <p:sldId id="281" r:id="rId17"/>
    <p:sldId id="303" r:id="rId18"/>
    <p:sldId id="30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89A4CDB-1809-B17C-F033-975BD02BC4B9}" name="Élodie Marquis" initials="ÉM" userId="S::elodie.marquis@crous-lille.fr::d73c631a-45fd-4a5c-b25b-964fdfcc8e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941292-62D1-CA19-8D9A-3C52439AAA9F}" v="14" dt="2024-11-26T08:04:41.7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7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Élodie Marquis" userId="S::elodie.marquis@crous-lille.fr::d73c631a-45fd-4a5c-b25b-964fdfcc8e6a" providerId="AD" clId="Web-{4A2F7F2A-9899-4FD6-21C7-7CBD1992C2C9}"/>
    <pc:docChg chg="mod modSld">
      <pc:chgData name="Élodie Marquis" userId="S::elodie.marquis@crous-lille.fr::d73c631a-45fd-4a5c-b25b-964fdfcc8e6a" providerId="AD" clId="Web-{4A2F7F2A-9899-4FD6-21C7-7CBD1992C2C9}" dt="2023-08-18T15:24:09.299" v="105"/>
      <pc:docMkLst>
        <pc:docMk/>
      </pc:docMkLst>
      <pc:sldChg chg="modSp addCm">
        <pc:chgData name="Élodie Marquis" userId="S::elodie.marquis@crous-lille.fr::d73c631a-45fd-4a5c-b25b-964fdfcc8e6a" providerId="AD" clId="Web-{4A2F7F2A-9899-4FD6-21C7-7CBD1992C2C9}" dt="2023-08-18T15:24:09.299" v="105"/>
        <pc:sldMkLst>
          <pc:docMk/>
          <pc:sldMk cId="1491684469" sldId="257"/>
        </pc:sldMkLst>
        <pc:spChg chg="mod">
          <ac:chgData name="Élodie Marquis" userId="S::elodie.marquis@crous-lille.fr::d73c631a-45fd-4a5c-b25b-964fdfcc8e6a" providerId="AD" clId="Web-{4A2F7F2A-9899-4FD6-21C7-7CBD1992C2C9}" dt="2023-08-18T15:23:14.672" v="103" actId="20577"/>
          <ac:spMkLst>
            <pc:docMk/>
            <pc:sldMk cId="1491684469" sldId="257"/>
            <ac:spMk id="8" creationId="{50208864-8DAD-183E-6100-210534EEB4D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Élodie Marquis" userId="S::elodie.marquis@crous-lille.fr::d73c631a-45fd-4a5c-b25b-964fdfcc8e6a" providerId="AD" clId="Web-{4A2F7F2A-9899-4FD6-21C7-7CBD1992C2C9}" dt="2023-08-18T15:24:09.299" v="105"/>
              <pc2:cmMkLst xmlns:pc2="http://schemas.microsoft.com/office/powerpoint/2019/9/main/command">
                <pc:docMk/>
                <pc:sldMk cId="1491684469" sldId="257"/>
                <pc2:cmMk id="{765CB6E8-77F0-446F-8243-EA786FC8B299}"/>
              </pc2:cmMkLst>
            </pc226:cmChg>
          </p:ext>
        </pc:extLst>
      </pc:sldChg>
      <pc:sldChg chg="modSp">
        <pc:chgData name="Élodie Marquis" userId="S::elodie.marquis@crous-lille.fr::d73c631a-45fd-4a5c-b25b-964fdfcc8e6a" providerId="AD" clId="Web-{4A2F7F2A-9899-4FD6-21C7-7CBD1992C2C9}" dt="2023-08-18T15:21:36.606" v="48" actId="20577"/>
        <pc:sldMkLst>
          <pc:docMk/>
          <pc:sldMk cId="1581548309" sldId="281"/>
        </pc:sldMkLst>
        <pc:spChg chg="mod">
          <ac:chgData name="Élodie Marquis" userId="S::elodie.marquis@crous-lille.fr::d73c631a-45fd-4a5c-b25b-964fdfcc8e6a" providerId="AD" clId="Web-{4A2F7F2A-9899-4FD6-21C7-7CBD1992C2C9}" dt="2023-08-18T15:21:36.606" v="48" actId="20577"/>
          <ac:spMkLst>
            <pc:docMk/>
            <pc:sldMk cId="1581548309" sldId="281"/>
            <ac:spMk id="6" creationId="{2A86C904-3914-DB68-0484-45FE20EA3DED}"/>
          </ac:spMkLst>
        </pc:spChg>
      </pc:sldChg>
    </pc:docChg>
  </pc:docChgLst>
  <pc:docChgLst>
    <pc:chgData name="Sylvie Derache" userId="S::sylvie.derache@crous-lille.fr::520533ea-0d37-4086-87c6-9a0a8a209079" providerId="AD" clId="Web-{1C5D0134-845B-BFA0-05D1-79ADD1F1FE83}"/>
    <pc:docChg chg="modSld">
      <pc:chgData name="Sylvie Derache" userId="S::sylvie.derache@crous-lille.fr::520533ea-0d37-4086-87c6-9a0a8a209079" providerId="AD" clId="Web-{1C5D0134-845B-BFA0-05D1-79ADD1F1FE83}" dt="2022-06-10T12:05:58.689" v="4" actId="20577"/>
      <pc:docMkLst>
        <pc:docMk/>
      </pc:docMkLst>
      <pc:sldChg chg="modSp">
        <pc:chgData name="Sylvie Derache" userId="S::sylvie.derache@crous-lille.fr::520533ea-0d37-4086-87c6-9a0a8a209079" providerId="AD" clId="Web-{1C5D0134-845B-BFA0-05D1-79ADD1F1FE83}" dt="2022-06-10T12:05:58.689" v="4" actId="20577"/>
        <pc:sldMkLst>
          <pc:docMk/>
          <pc:sldMk cId="3471573706" sldId="256"/>
        </pc:sldMkLst>
        <pc:spChg chg="mod">
          <ac:chgData name="Sylvie Derache" userId="S::sylvie.derache@crous-lille.fr::520533ea-0d37-4086-87c6-9a0a8a209079" providerId="AD" clId="Web-{1C5D0134-845B-BFA0-05D1-79ADD1F1FE83}" dt="2022-06-10T12:05:58.689" v="4" actId="20577"/>
          <ac:spMkLst>
            <pc:docMk/>
            <pc:sldMk cId="3471573706" sldId="256"/>
            <ac:spMk id="4" creationId="{1A526756-2596-5C06-9946-08F1DC9DA44B}"/>
          </ac:spMkLst>
        </pc:spChg>
      </pc:sldChg>
    </pc:docChg>
  </pc:docChgLst>
  <pc:docChgLst>
    <pc:chgData name="Sylvie Derache" userId="S::sylvie.derache@crous-lille.fr::520533ea-0d37-4086-87c6-9a0a8a209079" providerId="AD" clId="Web-{CB941292-62D1-CA19-8D9A-3C52439AAA9F}"/>
    <pc:docChg chg="modSld">
      <pc:chgData name="Sylvie Derache" userId="S::sylvie.derache@crous-lille.fr::520533ea-0d37-4086-87c6-9a0a8a209079" providerId="AD" clId="Web-{CB941292-62D1-CA19-8D9A-3C52439AAA9F}" dt="2024-11-26T08:04:41.697" v="6" actId="20577"/>
      <pc:docMkLst>
        <pc:docMk/>
      </pc:docMkLst>
      <pc:sldChg chg="modSp">
        <pc:chgData name="Sylvie Derache" userId="S::sylvie.derache@crous-lille.fr::520533ea-0d37-4086-87c6-9a0a8a209079" providerId="AD" clId="Web-{CB941292-62D1-CA19-8D9A-3C52439AAA9F}" dt="2024-11-26T08:04:41.697" v="6" actId="20577"/>
        <pc:sldMkLst>
          <pc:docMk/>
          <pc:sldMk cId="1581548309" sldId="281"/>
        </pc:sldMkLst>
        <pc:spChg chg="mod">
          <ac:chgData name="Sylvie Derache" userId="S::sylvie.derache@crous-lille.fr::520533ea-0d37-4086-87c6-9a0a8a209079" providerId="AD" clId="Web-{CB941292-62D1-CA19-8D9A-3C52439AAA9F}" dt="2024-11-26T08:04:41.697" v="6" actId="20577"/>
          <ac:spMkLst>
            <pc:docMk/>
            <pc:sldMk cId="1581548309" sldId="281"/>
            <ac:spMk id="6" creationId="{2A86C904-3914-DB68-0484-45FE20EA3DE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366C81B6-0346-F923-5BEB-1D5683FCF2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3613" y="665163"/>
            <a:ext cx="4140200" cy="5070475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55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149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86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3E5B77AD-79F4-AE3E-6B95-A0E34812E5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350" y="657225"/>
            <a:ext cx="5129213" cy="5170488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25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67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58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722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44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43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ED1D8-3782-4723-B4FB-0C444312694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65EFB-405A-4796-AADD-BEE0D5AC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953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>
            <a:extLst>
              <a:ext uri="{FF2B5EF4-FFF2-40B4-BE49-F238E27FC236}">
                <a16:creationId xmlns:a16="http://schemas.microsoft.com/office/drawing/2014/main" id="{1A526756-2596-5C06-9946-08F1DC9DA44B}"/>
              </a:ext>
            </a:extLst>
          </p:cNvPr>
          <p:cNvSpPr txBox="1">
            <a:spLocks/>
          </p:cNvSpPr>
          <p:nvPr/>
        </p:nvSpPr>
        <p:spPr>
          <a:xfrm>
            <a:off x="214884" y="4927229"/>
            <a:ext cx="8714225" cy="131418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b="1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Mission d’assistance à maîtrise d’ouvrage</a:t>
            </a:r>
          </a:p>
          <a:p>
            <a:r>
              <a:rPr lang="fr-FR" sz="2800" b="1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/>
            </a:r>
            <a:br>
              <a:rPr lang="fr-FR" sz="2800" b="1" dirty="0">
                <a:latin typeface="Calibri" panose="020F0502020204030204" pitchFamily="34" charset="0"/>
                <a:ea typeface="Century Gothic" charset="0"/>
                <a:cs typeface="Century Gothic" charset="0"/>
              </a:rPr>
            </a:br>
            <a:r>
              <a:rPr lang="fr-FR" sz="20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pour la restructuration de la résidence universitaire </a:t>
            </a:r>
          </a:p>
          <a:p>
            <a:r>
              <a:rPr lang="fr-FR" sz="2000" b="1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Robespierre à Mons en </a:t>
            </a:r>
            <a:r>
              <a:rPr lang="fr-FR" sz="2000" b="1" dirty="0" err="1">
                <a:latin typeface="Calibri" panose="020F0502020204030204" pitchFamily="34" charset="0"/>
                <a:ea typeface="Century Gothic" charset="0"/>
                <a:cs typeface="Century Gothic" charset="0"/>
              </a:rPr>
              <a:t>Baroeul</a:t>
            </a:r>
            <a:endParaRPr lang="fr-FR" sz="2000" b="1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sz="3200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210264"/>
            <a:ext cx="611857" cy="61185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2" y="1249378"/>
            <a:ext cx="7554887" cy="340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7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A8BF0D8-4C6C-24AA-C91B-388385BAC53B}"/>
              </a:ext>
            </a:extLst>
          </p:cNvPr>
          <p:cNvSpPr txBox="1">
            <a:spLocks/>
          </p:cNvSpPr>
          <p:nvPr/>
        </p:nvSpPr>
        <p:spPr>
          <a:xfrm>
            <a:off x="737247" y="1719744"/>
            <a:ext cx="4105261" cy="2088858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Photographie(s) de l’opération en cours ou réalisée</a:t>
            </a: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737247" y="4063003"/>
            <a:ext cx="4105261" cy="226818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procédure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Mission de l’AMO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 la mission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</a:t>
            </a:r>
            <a:endParaRPr lang="fr-FR" sz="8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Prestations réalisées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6AE687D5-C57C-627F-2FCF-1959EDAE1738}"/>
              </a:ext>
            </a:extLst>
          </p:cNvPr>
          <p:cNvSpPr txBox="1">
            <a:spLocks/>
          </p:cNvSpPr>
          <p:nvPr/>
        </p:nvSpPr>
        <p:spPr>
          <a:xfrm>
            <a:off x="7331979" y="274638"/>
            <a:ext cx="1354822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b="1" dirty="0">
                <a:solidFill>
                  <a:srgbClr val="009051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3/5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04569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Référence</a:t>
            </a: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2B2D1073-DAAE-FF65-DD5C-E7843E468EBB}"/>
              </a:ext>
            </a:extLst>
          </p:cNvPr>
          <p:cNvSpPr txBox="1">
            <a:spLocks/>
          </p:cNvSpPr>
          <p:nvPr/>
        </p:nvSpPr>
        <p:spPr>
          <a:xfrm>
            <a:off x="691978" y="1203939"/>
            <a:ext cx="6836532" cy="4312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Nom de l’opération »</a:t>
            </a:r>
          </a:p>
        </p:txBody>
      </p:sp>
      <p:sp>
        <p:nvSpPr>
          <p:cNvPr id="18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5125673" y="1719743"/>
            <a:ext cx="3839859" cy="461144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fr-FR" sz="8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Date de début et date de fin des travaux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XX/XX/XXXX   -   XX/XX/XXXX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Nature des travaux (neuf / réhabilitation / restructuration)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Site vide / occupé / opération tiroir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des travaux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 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Performance énergétique et/ou Consommation </a:t>
            </a:r>
            <a:r>
              <a:rPr lang="fr-FR" sz="800" dirty="0" err="1">
                <a:latin typeface="Calibri" panose="020F0502020204030204" pitchFamily="34" charset="0"/>
                <a:ea typeface="Century Gothic" charset="0"/>
                <a:cs typeface="Century Gothic" charset="0"/>
              </a:rPr>
              <a:t>energétique</a:t>
            </a: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Procédure et 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Référent chez le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 dont n° de téléphone / adresse mail)</a:t>
            </a: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Autres informations éventuelles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949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A8BF0D8-4C6C-24AA-C91B-388385BAC53B}"/>
              </a:ext>
            </a:extLst>
          </p:cNvPr>
          <p:cNvSpPr txBox="1">
            <a:spLocks/>
          </p:cNvSpPr>
          <p:nvPr/>
        </p:nvSpPr>
        <p:spPr>
          <a:xfrm>
            <a:off x="737247" y="1719744"/>
            <a:ext cx="4105261" cy="2088858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Photographie(s) de l’opération en cours ou réalisée</a:t>
            </a: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737247" y="4063003"/>
            <a:ext cx="4105261" cy="226818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procédure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Mission de l’AMO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 la mission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</a:t>
            </a:r>
            <a:endParaRPr lang="fr-FR" sz="8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Prestations réalisées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6AE687D5-C57C-627F-2FCF-1959EDAE1738}"/>
              </a:ext>
            </a:extLst>
          </p:cNvPr>
          <p:cNvSpPr txBox="1">
            <a:spLocks/>
          </p:cNvSpPr>
          <p:nvPr/>
        </p:nvSpPr>
        <p:spPr>
          <a:xfrm>
            <a:off x="7331979" y="274638"/>
            <a:ext cx="1354822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b="1" dirty="0">
                <a:solidFill>
                  <a:srgbClr val="009051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4/5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04569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Référence</a:t>
            </a: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2B2D1073-DAAE-FF65-DD5C-E7843E468EBB}"/>
              </a:ext>
            </a:extLst>
          </p:cNvPr>
          <p:cNvSpPr txBox="1">
            <a:spLocks/>
          </p:cNvSpPr>
          <p:nvPr/>
        </p:nvSpPr>
        <p:spPr>
          <a:xfrm>
            <a:off x="691978" y="1203939"/>
            <a:ext cx="6836532" cy="4312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Nom de l’opération »</a:t>
            </a:r>
          </a:p>
        </p:txBody>
      </p:sp>
      <p:sp>
        <p:nvSpPr>
          <p:cNvPr id="18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5125673" y="1719743"/>
            <a:ext cx="3839859" cy="461144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fr-FR" sz="8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Date de début et date de fin des travaux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XX/XX/XXXX   -   XX/XX/XXXX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Nature des travaux (neuf / réhabilitation / restructuration)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Site vide / occupé / opération tiroir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des travaux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 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Performance énergétique et/ou Consommation </a:t>
            </a:r>
            <a:r>
              <a:rPr lang="fr-FR" sz="800" dirty="0" err="1">
                <a:latin typeface="Calibri" panose="020F0502020204030204" pitchFamily="34" charset="0"/>
                <a:ea typeface="Century Gothic" charset="0"/>
                <a:cs typeface="Century Gothic" charset="0"/>
              </a:rPr>
              <a:t>energétique</a:t>
            </a: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Procédure et 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Référent chez le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 dont n° de téléphone / adresse mail)</a:t>
            </a: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Autres informations éventuelles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625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A8BF0D8-4C6C-24AA-C91B-388385BAC53B}"/>
              </a:ext>
            </a:extLst>
          </p:cNvPr>
          <p:cNvSpPr txBox="1">
            <a:spLocks/>
          </p:cNvSpPr>
          <p:nvPr/>
        </p:nvSpPr>
        <p:spPr>
          <a:xfrm>
            <a:off x="737247" y="1719744"/>
            <a:ext cx="4105261" cy="2088858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Photographie(s) de l’opération en cours ou réalisée</a:t>
            </a: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737247" y="4063003"/>
            <a:ext cx="4105261" cy="226818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procédure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Mission de l’AMO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 la mission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</a:t>
            </a:r>
            <a:endParaRPr lang="fr-FR" sz="8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Prestations réalisées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6AE687D5-C57C-627F-2FCF-1959EDAE1738}"/>
              </a:ext>
            </a:extLst>
          </p:cNvPr>
          <p:cNvSpPr txBox="1">
            <a:spLocks/>
          </p:cNvSpPr>
          <p:nvPr/>
        </p:nvSpPr>
        <p:spPr>
          <a:xfrm>
            <a:off x="7331979" y="274638"/>
            <a:ext cx="1354822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b="1" dirty="0">
                <a:solidFill>
                  <a:srgbClr val="009051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5/5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04569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Référence</a:t>
            </a: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2B2D1073-DAAE-FF65-DD5C-E7843E468EBB}"/>
              </a:ext>
            </a:extLst>
          </p:cNvPr>
          <p:cNvSpPr txBox="1">
            <a:spLocks/>
          </p:cNvSpPr>
          <p:nvPr/>
        </p:nvSpPr>
        <p:spPr>
          <a:xfrm>
            <a:off x="691978" y="1203939"/>
            <a:ext cx="6836532" cy="4312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Nom de l’opération »</a:t>
            </a:r>
          </a:p>
        </p:txBody>
      </p:sp>
      <p:sp>
        <p:nvSpPr>
          <p:cNvPr id="18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5125673" y="1719743"/>
            <a:ext cx="3839859" cy="461144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fr-FR" sz="8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Date de début et date de fin des travaux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XX/XX/XXXX   -   XX/XX/XXXX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Nature des travaux (neuf / réhabilitation / restructuration)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Site vide / occupé / opération tiroir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des travaux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 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Performance énergétique et/ou Consommation </a:t>
            </a:r>
            <a:r>
              <a:rPr lang="fr-FR" sz="800" dirty="0" err="1">
                <a:latin typeface="Calibri" panose="020F0502020204030204" pitchFamily="34" charset="0"/>
                <a:ea typeface="Century Gothic" charset="0"/>
                <a:cs typeface="Century Gothic" charset="0"/>
              </a:rPr>
              <a:t>energétique</a:t>
            </a: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Procédure et 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Référent chez le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 dont n° de téléphone / adresse mail)</a:t>
            </a: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Autres informations éventuelles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048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A86C904-3914-DB68-0484-45FE20EA3DED}"/>
              </a:ext>
            </a:extLst>
          </p:cNvPr>
          <p:cNvSpPr txBox="1"/>
          <p:nvPr/>
        </p:nvSpPr>
        <p:spPr>
          <a:xfrm>
            <a:off x="1061545" y="161691"/>
            <a:ext cx="7965279" cy="386259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dirty="0">
                <a:latin typeface="Calibri"/>
                <a:ea typeface="Century Gothic" charset="0"/>
                <a:cs typeface="Century Gothic" charset="0"/>
              </a:rPr>
              <a:t>Une note détaillant l’organisation proposée par l’AMO pour les différentes phases.</a:t>
            </a:r>
          </a:p>
          <a:p>
            <a:r>
              <a:rPr lang="fr-FR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 </a:t>
            </a:r>
            <a:r>
              <a:rPr lang="fr-FR" sz="11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 - Réponse libre sur </a:t>
            </a:r>
            <a:r>
              <a:rPr lang="fr-FR" sz="1100" i="1" u="sng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5 pages maximum</a:t>
            </a:r>
            <a:r>
              <a:rPr lang="fr-FR" sz="11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)</a:t>
            </a:r>
          </a:p>
          <a:p>
            <a:endParaRPr lang="fr-FR" sz="1100" i="1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r>
              <a:rPr lang="fr-FR" sz="1100" i="1" dirty="0">
                <a:solidFill>
                  <a:schemeClr val="bg1">
                    <a:lumMod val="65000"/>
                  </a:schemeClr>
                </a:solidFill>
              </a:rPr>
              <a:t>Cette note détaillera notamment : </a:t>
            </a:r>
          </a:p>
          <a:p>
            <a:pPr lvl="1"/>
            <a:r>
              <a:rPr lang="fr-FR" sz="1100" i="1" dirty="0">
                <a:solidFill>
                  <a:schemeClr val="bg1">
                    <a:lumMod val="65000"/>
                  </a:schemeClr>
                </a:solidFill>
              </a:rPr>
              <a:t>La répartition des tâches </a:t>
            </a:r>
          </a:p>
          <a:p>
            <a:pPr lvl="1"/>
            <a:r>
              <a:rPr lang="fr-FR" sz="1100" i="1" dirty="0">
                <a:solidFill>
                  <a:schemeClr val="bg1">
                    <a:lumMod val="65000"/>
                  </a:schemeClr>
                </a:solidFill>
              </a:rPr>
              <a:t>L’organisation des échanges avec la maîtrise d’ouvrage et les entreprises</a:t>
            </a:r>
          </a:p>
          <a:p>
            <a:pPr lvl="1"/>
            <a:r>
              <a:rPr lang="fr-FR" sz="1100" i="1" dirty="0">
                <a:solidFill>
                  <a:schemeClr val="bg1">
                    <a:lumMod val="65000"/>
                  </a:schemeClr>
                </a:solidFill>
              </a:rPr>
              <a:t>La présence et participation des différents membres à chaque phase</a:t>
            </a:r>
          </a:p>
          <a:p>
            <a:pPr lvl="1"/>
            <a:endParaRPr lang="fr-FR" sz="1100" i="1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fr-FR" sz="1100" i="1" dirty="0">
                <a:solidFill>
                  <a:srgbClr val="FF0000"/>
                </a:solidFill>
              </a:rPr>
              <a:t>La démarche de travail proposée pour : </a:t>
            </a:r>
          </a:p>
          <a:p>
            <a:pPr marL="628650" lvl="1" indent="-171450">
              <a:buFontTx/>
              <a:buChar char="-"/>
            </a:pPr>
            <a:r>
              <a:rPr lang="fr-FR" sz="1100" i="1" dirty="0">
                <a:solidFill>
                  <a:srgbClr val="FF0000"/>
                </a:solidFill>
              </a:rPr>
              <a:t>L’assistance lors de la procédure et du marché</a:t>
            </a:r>
            <a:endParaRPr lang="fr-FR" sz="1100" i="1" dirty="0">
              <a:solidFill>
                <a:srgbClr val="FF0000"/>
              </a:solidFill>
              <a:ea typeface="Calibri"/>
              <a:cs typeface="Calibri"/>
            </a:endParaRPr>
          </a:p>
          <a:p>
            <a:pPr marL="628650" lvl="1" indent="-171450">
              <a:buFontTx/>
              <a:buChar char="-"/>
            </a:pPr>
            <a:r>
              <a:rPr lang="fr-FR" sz="1100" i="1" dirty="0">
                <a:solidFill>
                  <a:srgbClr val="FF0000"/>
                </a:solidFill>
              </a:rPr>
              <a:t>Le respect des exigences techniques et financières</a:t>
            </a:r>
          </a:p>
          <a:p>
            <a:pPr marL="628650" lvl="1" indent="-171450">
              <a:buFontTx/>
              <a:buChar char="-"/>
            </a:pPr>
            <a:r>
              <a:rPr lang="fr-FR" sz="1100" i="1" dirty="0">
                <a:solidFill>
                  <a:srgbClr val="FF0000"/>
                </a:solidFill>
              </a:rPr>
              <a:t>La rédaction du DCE et ses mises à jour</a:t>
            </a:r>
          </a:p>
          <a:p>
            <a:pPr marL="628650" lvl="1" indent="-171450">
              <a:buFontTx/>
              <a:buChar char="-"/>
            </a:pPr>
            <a:r>
              <a:rPr lang="fr-FR" sz="1100" i="1" dirty="0">
                <a:solidFill>
                  <a:srgbClr val="FF0000"/>
                </a:solidFill>
              </a:rPr>
              <a:t>La tenue des  négociations</a:t>
            </a:r>
            <a:endParaRPr lang="fr-FR" sz="1100" i="1" dirty="0">
              <a:solidFill>
                <a:srgbClr val="FF0000"/>
              </a:solidFill>
              <a:ea typeface="Calibri"/>
              <a:cs typeface="Calibri"/>
            </a:endParaRPr>
          </a:p>
          <a:p>
            <a:pPr marL="628650" lvl="1" indent="-171450">
              <a:buFontTx/>
              <a:buChar char="-"/>
            </a:pPr>
            <a:r>
              <a:rPr lang="fr-FR" sz="1100" i="1" dirty="0">
                <a:solidFill>
                  <a:srgbClr val="FF0000"/>
                </a:solidFill>
              </a:rPr>
              <a:t>L’analyse des différentes offres </a:t>
            </a:r>
          </a:p>
          <a:p>
            <a:pPr marL="628650" lvl="1" indent="-171450">
              <a:buFontTx/>
              <a:buChar char="-"/>
            </a:pPr>
            <a:r>
              <a:rPr lang="fr-FR" sz="1100" i="1" dirty="0">
                <a:solidFill>
                  <a:srgbClr val="FF0000"/>
                </a:solidFill>
              </a:rPr>
              <a:t>Etc..</a:t>
            </a:r>
          </a:p>
          <a:p>
            <a:pPr marL="628650" lvl="1" indent="-171450">
              <a:buFontTx/>
              <a:buChar char="-"/>
            </a:pPr>
            <a:endParaRPr lang="fr-FR" sz="1100" i="1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fr-FR" sz="1100" i="1" dirty="0">
                <a:solidFill>
                  <a:srgbClr val="FF0000"/>
                </a:solidFill>
              </a:rPr>
              <a:t>La démarche de travail pour l’analyse des phases AVP </a:t>
            </a:r>
            <a:r>
              <a:rPr lang="fr-FR" sz="1100" i="1" dirty="0" smtClean="0">
                <a:solidFill>
                  <a:srgbClr val="FF0000"/>
                </a:solidFill>
              </a:rPr>
              <a:t>/ PRO / ACT</a:t>
            </a:r>
            <a:endParaRPr lang="fr-FR" sz="1100" i="1" dirty="0">
              <a:solidFill>
                <a:srgbClr val="FF0000"/>
              </a:solidFill>
            </a:endParaRPr>
          </a:p>
          <a:p>
            <a:pPr lvl="1"/>
            <a:r>
              <a:rPr lang="fr-FR" sz="1100" i="1" dirty="0">
                <a:solidFill>
                  <a:srgbClr val="FF0000"/>
                </a:solidFill>
              </a:rPr>
              <a:t>La participation aux réunions de chantier</a:t>
            </a:r>
          </a:p>
          <a:p>
            <a:pPr lvl="1"/>
            <a:r>
              <a:rPr lang="fr-FR" sz="1100" i="1" dirty="0">
                <a:solidFill>
                  <a:srgbClr val="FF0000"/>
                </a:solidFill>
              </a:rPr>
              <a:t>L’assistance aux opérations préalables à la réception et à la réception</a:t>
            </a:r>
          </a:p>
          <a:p>
            <a:endParaRPr lang="fr-FR" sz="11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fr-FR" sz="1100" i="1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</p:spTree>
    <p:extLst>
      <p:ext uri="{BB962C8B-B14F-4D97-AF65-F5344CB8AC3E}">
        <p14:creationId xmlns:p14="http://schemas.microsoft.com/office/powerpoint/2010/main" val="1581548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A86C904-3914-DB68-0484-45FE20EA3DED}"/>
              </a:ext>
            </a:extLst>
          </p:cNvPr>
          <p:cNvSpPr txBox="1"/>
          <p:nvPr/>
        </p:nvSpPr>
        <p:spPr>
          <a:xfrm>
            <a:off x="1061545" y="161691"/>
            <a:ext cx="7965279" cy="11541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dirty="0">
                <a:ea typeface="Century Gothic" charset="0"/>
                <a:cs typeface="Century Gothic" charset="0"/>
              </a:rPr>
              <a:t>Note à caractère social et environnemental</a:t>
            </a:r>
            <a:endParaRPr lang="fr-FR" dirty="0">
              <a:latin typeface="Calibri"/>
              <a:ea typeface="Century Gothic" charset="0"/>
              <a:cs typeface="Century Gothic" charset="0"/>
            </a:endParaRPr>
          </a:p>
          <a:p>
            <a:r>
              <a:rPr lang="fr-FR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 </a:t>
            </a:r>
            <a:r>
              <a:rPr lang="fr-FR" sz="11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 - Réponse libre sur </a:t>
            </a:r>
            <a:r>
              <a:rPr lang="fr-FR" sz="1100" i="1" u="sng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2 pages maximum</a:t>
            </a:r>
            <a:r>
              <a:rPr lang="fr-FR" sz="11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)</a:t>
            </a:r>
          </a:p>
          <a:p>
            <a:endParaRPr lang="fr-FR" sz="1100" i="1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r>
              <a:rPr lang="fr-FR" sz="1100" i="1" dirty="0">
                <a:solidFill>
                  <a:schemeClr val="bg1">
                    <a:lumMod val="65000"/>
                  </a:schemeClr>
                </a:solidFill>
              </a:rPr>
              <a:t>Cette note détaillera notamment ce que propose l’opérateur pour limiter son impact, les avantages mis en place en faveur de ses collaborateurs, etc.. </a:t>
            </a:r>
            <a:endParaRPr lang="fr-FR" sz="1100" i="1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</p:spTree>
    <p:extLst>
      <p:ext uri="{BB962C8B-B14F-4D97-AF65-F5344CB8AC3E}">
        <p14:creationId xmlns:p14="http://schemas.microsoft.com/office/powerpoint/2010/main" val="357465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A86C904-3914-DB68-0484-45FE20EA3DED}"/>
              </a:ext>
            </a:extLst>
          </p:cNvPr>
          <p:cNvSpPr txBox="1"/>
          <p:nvPr/>
        </p:nvSpPr>
        <p:spPr>
          <a:xfrm>
            <a:off x="1061545" y="161691"/>
            <a:ext cx="7965279" cy="8156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dirty="0">
                <a:ea typeface="Century Gothic" charset="0"/>
                <a:cs typeface="Century Gothic" charset="0"/>
              </a:rPr>
              <a:t>Eventuelles informations complémentaires</a:t>
            </a:r>
            <a:endParaRPr lang="fr-FR" dirty="0">
              <a:latin typeface="Calibri"/>
              <a:ea typeface="Century Gothic" charset="0"/>
              <a:cs typeface="Century Gothic" charset="0"/>
            </a:endParaRPr>
          </a:p>
          <a:p>
            <a:r>
              <a:rPr lang="fr-FR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 </a:t>
            </a:r>
            <a:r>
              <a:rPr lang="fr-FR" sz="11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(facultatif)</a:t>
            </a:r>
          </a:p>
          <a:p>
            <a:endParaRPr lang="fr-FR" sz="1100" i="1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</p:spTree>
    <p:extLst>
      <p:ext uri="{BB962C8B-B14F-4D97-AF65-F5344CB8AC3E}">
        <p14:creationId xmlns:p14="http://schemas.microsoft.com/office/powerpoint/2010/main" val="3859175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C94F74C-83E1-0F6F-87B4-8663DBD2852B}"/>
              </a:ext>
            </a:extLst>
          </p:cNvPr>
          <p:cNvSpPr txBox="1">
            <a:spLocks/>
          </p:cNvSpPr>
          <p:nvPr/>
        </p:nvSpPr>
        <p:spPr>
          <a:xfrm>
            <a:off x="1175659" y="75373"/>
            <a:ext cx="7413929" cy="581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Mode d’emploi du cadre de réponse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0208864-8DAD-183E-6100-210534EEB4D1}"/>
              </a:ext>
            </a:extLst>
          </p:cNvPr>
          <p:cNvSpPr txBox="1"/>
          <p:nvPr/>
        </p:nvSpPr>
        <p:spPr>
          <a:xfrm>
            <a:off x="554412" y="1495772"/>
            <a:ext cx="8035176" cy="46628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fr-FR" sz="14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- Toutes les pièces demandées  (DC1, DC2, Attestations, Etc…) sont à remettre sous forme numérique au format PDF</a:t>
            </a:r>
          </a:p>
          <a:p>
            <a:pPr algn="just"/>
            <a:endParaRPr lang="fr-FR" sz="14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4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Le cadre de réponse est à remettre au format natif + PDF. </a:t>
            </a:r>
          </a:p>
          <a:p>
            <a:pPr algn="just"/>
            <a:r>
              <a:rPr lang="fr-FR" sz="800" i="1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Le candidat devra, à travers les documents demandés ci-dessus démontrer ses compétences et capacités pour des projets de complexité analogue à la présente opération et de qualité architecturale, fonctionnelle et technique, répondant aux besoins des utilisateurs.</a:t>
            </a:r>
          </a:p>
          <a:p>
            <a:pPr algn="just"/>
            <a:endParaRPr lang="fr-FR" sz="14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algn="just"/>
            <a:r>
              <a:rPr lang="fr-FR" sz="12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Pour le présent cadre de réponse, il convient de :</a:t>
            </a:r>
          </a:p>
          <a:p>
            <a:pPr marL="285750" indent="-285750" algn="just"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Présenter l’organigramme </a:t>
            </a:r>
          </a:p>
          <a:p>
            <a:pPr marL="285750" indent="-285750" algn="just"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Compléter la diapositive « chiffres d’affaires et effectifs » des 3 dernières années</a:t>
            </a:r>
          </a:p>
          <a:p>
            <a:pPr marL="285750" indent="-285750" algn="just"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Compléter les diapositives « compétences » </a:t>
            </a:r>
            <a:r>
              <a:rPr lang="fr-FR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(une diapositive par compétence à dupliquer)</a:t>
            </a:r>
          </a:p>
          <a:p>
            <a:pPr marL="285750" indent="-285750" algn="just"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Compléter la diapositive « Titre d’études Architecte » </a:t>
            </a:r>
            <a:r>
              <a:rPr lang="fr-FR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(photocopie et attestation de diplôme à transmettre)</a:t>
            </a:r>
          </a:p>
          <a:p>
            <a:pPr marL="285750" indent="-285750" algn="just"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Compléter la diapositive « matériels / matériels informatiques / logiciels » </a:t>
            </a:r>
            <a:r>
              <a:rPr lang="fr-FR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(en cas de groupement, réaliser une diapositive par opérateur)</a:t>
            </a:r>
            <a:endParaRPr lang="fr-FR" sz="12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Compléter les 5 diapositives « Références ». </a:t>
            </a:r>
          </a:p>
          <a:p>
            <a:pPr algn="just"/>
            <a:r>
              <a:rPr lang="fr-FR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Elles concernent de préférence des opérations d’importance équivalente et les plus significatives de l’opérateur ou l’ensemble des opérateurs. 5 références maximum au total </a:t>
            </a:r>
          </a:p>
          <a:p>
            <a:pPr marL="285750" indent="-285750" algn="just"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Une note de 5 pages maximum détaillant l’organisation proposée par le candidat pour les différentes phases</a:t>
            </a:r>
            <a:endParaRPr lang="fr-FR" sz="12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Une note de 2 pages maximum détaillant notamment ce que propose l’opérateur pour les aspects sociaux et environnementaux</a:t>
            </a:r>
          </a:p>
          <a:p>
            <a:pPr marL="171450" indent="-171450" algn="just">
              <a:buFontTx/>
              <a:buChar char="-"/>
            </a:pPr>
            <a:r>
              <a:rPr lang="fr-FR" sz="1200" dirty="0">
                <a:ea typeface="Century Gothic" charset="0"/>
                <a:cs typeface="Century Gothic" charset="0"/>
              </a:rPr>
              <a:t>Une page pour présentation d’éventuelles informations complémentaires </a:t>
            </a:r>
            <a:r>
              <a:rPr lang="fr-FR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Century Gothic" charset="0"/>
                <a:cs typeface="Century Gothic" charset="0"/>
              </a:rPr>
              <a:t>(facultatif)</a:t>
            </a:r>
          </a:p>
          <a:p>
            <a:pPr marL="171450" indent="-171450" algn="just">
              <a:buFontTx/>
              <a:buChar char="-"/>
            </a:pPr>
            <a:endParaRPr lang="fr-FR" sz="12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algn="r"/>
            <a:endParaRPr lang="fr-FR" sz="700" i="1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algn="just"/>
            <a:endParaRPr lang="fr-FR" sz="10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4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La trame de présentation du power point est à conserver strictement</a:t>
            </a:r>
          </a:p>
        </p:txBody>
      </p:sp>
    </p:spTree>
    <p:extLst>
      <p:ext uri="{BB962C8B-B14F-4D97-AF65-F5344CB8AC3E}">
        <p14:creationId xmlns:p14="http://schemas.microsoft.com/office/powerpoint/2010/main" val="1491684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9684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Organigramme de l’équipe  </a:t>
            </a: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416424"/>
              </p:ext>
            </p:extLst>
          </p:nvPr>
        </p:nvGraphicFramePr>
        <p:xfrm>
          <a:off x="1524000" y="1397000"/>
          <a:ext cx="6512653" cy="4802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2653">
                  <a:extLst>
                    <a:ext uri="{9D8B030D-6E8A-4147-A177-3AD203B41FA5}">
                      <a16:colId xmlns:a16="http://schemas.microsoft.com/office/drawing/2014/main" val="230851185"/>
                    </a:ext>
                  </a:extLst>
                </a:gridCol>
              </a:tblGrid>
              <a:tr h="480246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89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317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88459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Chiffres d’affaire et effectif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6B58DF1D-06C6-0582-F23D-D9A748EA27AC}"/>
              </a:ext>
            </a:extLst>
          </p:cNvPr>
          <p:cNvSpPr txBox="1">
            <a:spLocks/>
          </p:cNvSpPr>
          <p:nvPr/>
        </p:nvSpPr>
        <p:spPr>
          <a:xfrm>
            <a:off x="310390" y="3942931"/>
            <a:ext cx="8003096" cy="2752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(En cas de groupement, ajouter 1 ligne par </a:t>
            </a:r>
            <a:r>
              <a:rPr lang="fr-FR" sz="1000" b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co-traitant</a:t>
            </a:r>
            <a:r>
              <a:rPr lang="fr-FR" sz="10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)</a:t>
            </a: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04860"/>
              </p:ext>
            </p:extLst>
          </p:nvPr>
        </p:nvGraphicFramePr>
        <p:xfrm>
          <a:off x="310390" y="2433417"/>
          <a:ext cx="8405770" cy="12745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8078">
                  <a:extLst>
                    <a:ext uri="{9D8B030D-6E8A-4147-A177-3AD203B41FA5}">
                      <a16:colId xmlns:a16="http://schemas.microsoft.com/office/drawing/2014/main" val="1877160263"/>
                    </a:ext>
                  </a:extLst>
                </a:gridCol>
                <a:gridCol w="536538">
                  <a:extLst>
                    <a:ext uri="{9D8B030D-6E8A-4147-A177-3AD203B41FA5}">
                      <a16:colId xmlns:a16="http://schemas.microsoft.com/office/drawing/2014/main" val="1393449338"/>
                    </a:ext>
                  </a:extLst>
                </a:gridCol>
                <a:gridCol w="536538">
                  <a:extLst>
                    <a:ext uri="{9D8B030D-6E8A-4147-A177-3AD203B41FA5}">
                      <a16:colId xmlns:a16="http://schemas.microsoft.com/office/drawing/2014/main" val="1538994740"/>
                    </a:ext>
                  </a:extLst>
                </a:gridCol>
                <a:gridCol w="286154">
                  <a:extLst>
                    <a:ext uri="{9D8B030D-6E8A-4147-A177-3AD203B41FA5}">
                      <a16:colId xmlns:a16="http://schemas.microsoft.com/office/drawing/2014/main" val="2475808947"/>
                    </a:ext>
                  </a:extLst>
                </a:gridCol>
                <a:gridCol w="1538078">
                  <a:extLst>
                    <a:ext uri="{9D8B030D-6E8A-4147-A177-3AD203B41FA5}">
                      <a16:colId xmlns:a16="http://schemas.microsoft.com/office/drawing/2014/main" val="786304395"/>
                    </a:ext>
                  </a:extLst>
                </a:gridCol>
                <a:gridCol w="536538">
                  <a:extLst>
                    <a:ext uri="{9D8B030D-6E8A-4147-A177-3AD203B41FA5}">
                      <a16:colId xmlns:a16="http://schemas.microsoft.com/office/drawing/2014/main" val="2937577311"/>
                    </a:ext>
                  </a:extLst>
                </a:gridCol>
                <a:gridCol w="536538">
                  <a:extLst>
                    <a:ext uri="{9D8B030D-6E8A-4147-A177-3AD203B41FA5}">
                      <a16:colId xmlns:a16="http://schemas.microsoft.com/office/drawing/2014/main" val="1532493786"/>
                    </a:ext>
                  </a:extLst>
                </a:gridCol>
                <a:gridCol w="286154">
                  <a:extLst>
                    <a:ext uri="{9D8B030D-6E8A-4147-A177-3AD203B41FA5}">
                      <a16:colId xmlns:a16="http://schemas.microsoft.com/office/drawing/2014/main" val="3639345740"/>
                    </a:ext>
                  </a:extLst>
                </a:gridCol>
                <a:gridCol w="1538078">
                  <a:extLst>
                    <a:ext uri="{9D8B030D-6E8A-4147-A177-3AD203B41FA5}">
                      <a16:colId xmlns:a16="http://schemas.microsoft.com/office/drawing/2014/main" val="1441546732"/>
                    </a:ext>
                  </a:extLst>
                </a:gridCol>
                <a:gridCol w="536538">
                  <a:extLst>
                    <a:ext uri="{9D8B030D-6E8A-4147-A177-3AD203B41FA5}">
                      <a16:colId xmlns:a16="http://schemas.microsoft.com/office/drawing/2014/main" val="2620456571"/>
                    </a:ext>
                  </a:extLst>
                </a:gridCol>
                <a:gridCol w="536538">
                  <a:extLst>
                    <a:ext uri="{9D8B030D-6E8A-4147-A177-3AD203B41FA5}">
                      <a16:colId xmlns:a16="http://schemas.microsoft.com/office/drawing/2014/main" val="3533837103"/>
                    </a:ext>
                  </a:extLst>
                </a:gridCol>
              </a:tblGrid>
              <a:tr h="198189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Année N-2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Année N-1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Année N-0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07614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CA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Effectifs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dont cadres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CA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Effectifs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dont cadres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CA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Effectifs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dont cadres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8138421"/>
                  </a:ext>
                </a:extLst>
              </a:tr>
              <a:tr h="48516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(à compléter)</a:t>
                      </a:r>
                    </a:p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r>
                        <a:rPr lang="fr-FR" sz="1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(à compléter)</a:t>
                      </a:r>
                    </a:p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r>
                        <a:rPr lang="fr-FR" sz="1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(à compléter)</a:t>
                      </a:r>
                    </a:p>
                    <a:p>
                      <a:pPr algn="l" fontAlgn="b"/>
                      <a:endParaRPr lang="fr-FR" sz="1000" u="none" strike="noStrik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2296824"/>
                  </a:ext>
                </a:extLst>
              </a:tr>
              <a:tr h="27963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u="none" strike="noStrik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3564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0653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9684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Compétence, titre et expérience </a:t>
            </a: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2B2D1073-DAAE-FF65-DD5C-E7843E468EBB}"/>
              </a:ext>
            </a:extLst>
          </p:cNvPr>
          <p:cNvSpPr txBox="1">
            <a:spLocks/>
          </p:cNvSpPr>
          <p:nvPr/>
        </p:nvSpPr>
        <p:spPr>
          <a:xfrm>
            <a:off x="691978" y="2136682"/>
            <a:ext cx="6836532" cy="4312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0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 de l’opérateur :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à compléter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E1B9A708-4A28-4D93-EB68-106FBC63D9D7}"/>
              </a:ext>
            </a:extLst>
          </p:cNvPr>
          <p:cNvSpPr txBox="1">
            <a:spLocks/>
          </p:cNvSpPr>
          <p:nvPr/>
        </p:nvSpPr>
        <p:spPr>
          <a:xfrm>
            <a:off x="691978" y="3144506"/>
            <a:ext cx="7994822" cy="3186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Titres d’études (deux maximum avec date obtention du diplôme)</a:t>
            </a: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A </a:t>
            </a:r>
            <a:r>
              <a:rPr lang="fr-FR" sz="11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(diplôme, niveau de diplôme et année d’obtention)</a:t>
            </a: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B</a:t>
            </a:r>
            <a:endParaRPr lang="fr-FR" sz="14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algn="l"/>
            <a:r>
              <a:rPr lang="fr-FR" sz="14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Expérience professionnelle (8 références maximum)</a:t>
            </a: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1 </a:t>
            </a:r>
            <a:r>
              <a:rPr lang="fr-FR" sz="11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(décrit une opération sur laquelle la personne est intervenue, la date et le contenu de son intervention)</a:t>
            </a:r>
            <a:endParaRPr lang="fr-FR" sz="11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2</a:t>
            </a: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3</a:t>
            </a: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4</a:t>
            </a: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5</a:t>
            </a: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6</a:t>
            </a: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7</a:t>
            </a:r>
          </a:p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8</a:t>
            </a:r>
          </a:p>
          <a:p>
            <a:pPr lvl="1" algn="l"/>
            <a:endParaRPr lang="fr-FR" sz="14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 algn="l"/>
            <a:endParaRPr lang="fr-FR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6B58DF1D-06C6-0582-F23D-D9A748EA27AC}"/>
              </a:ext>
            </a:extLst>
          </p:cNvPr>
          <p:cNvSpPr txBox="1">
            <a:spLocks/>
          </p:cNvSpPr>
          <p:nvPr/>
        </p:nvSpPr>
        <p:spPr>
          <a:xfrm rot="19727399">
            <a:off x="4970306" y="569871"/>
            <a:ext cx="4226197" cy="1673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(Une diapositive par compétence à dupliquer)</a:t>
            </a: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2B2D1073-DAAE-FF65-DD5C-E7843E468EBB}"/>
              </a:ext>
            </a:extLst>
          </p:cNvPr>
          <p:cNvSpPr txBox="1">
            <a:spLocks/>
          </p:cNvSpPr>
          <p:nvPr/>
        </p:nvSpPr>
        <p:spPr>
          <a:xfrm>
            <a:off x="693376" y="1685074"/>
            <a:ext cx="6836532" cy="4312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000" b="1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Compétence :</a:t>
            </a:r>
            <a:r>
              <a:rPr lang="fr-FR" sz="20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à compléter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2B2D1073-DAAE-FF65-DD5C-E7843E468EBB}"/>
              </a:ext>
            </a:extLst>
          </p:cNvPr>
          <p:cNvSpPr txBox="1">
            <a:spLocks/>
          </p:cNvSpPr>
          <p:nvPr/>
        </p:nvSpPr>
        <p:spPr>
          <a:xfrm>
            <a:off x="693376" y="2582697"/>
            <a:ext cx="6836532" cy="4312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0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 de la personne :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1881042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88459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Titre d’études Architecte Diplômé d’Etat 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E1B9A708-4A28-4D93-EB68-106FBC63D9D7}"/>
              </a:ext>
            </a:extLst>
          </p:cNvPr>
          <p:cNvSpPr txBox="1">
            <a:spLocks/>
          </p:cNvSpPr>
          <p:nvPr/>
        </p:nvSpPr>
        <p:spPr>
          <a:xfrm>
            <a:off x="1031846" y="1451402"/>
            <a:ext cx="7348756" cy="4879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14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(Architecte ADE ou DPLG ou équivalence) :</a:t>
            </a:r>
          </a:p>
          <a:p>
            <a:pPr lvl="1" algn="l"/>
            <a:endParaRPr lang="fr-FR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986604"/>
              </p:ext>
            </p:extLst>
          </p:nvPr>
        </p:nvGraphicFramePr>
        <p:xfrm>
          <a:off x="1524000" y="1397000"/>
          <a:ext cx="6512653" cy="4802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2653">
                  <a:extLst>
                    <a:ext uri="{9D8B030D-6E8A-4147-A177-3AD203B41FA5}">
                      <a16:colId xmlns:a16="http://schemas.microsoft.com/office/drawing/2014/main" val="230851185"/>
                    </a:ext>
                  </a:extLst>
                </a:gridCol>
              </a:tblGrid>
              <a:tr h="480246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89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1671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88459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Matériels et logiciels 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E1B9A708-4A28-4D93-EB68-106FBC63D9D7}"/>
              </a:ext>
            </a:extLst>
          </p:cNvPr>
          <p:cNvSpPr txBox="1">
            <a:spLocks/>
          </p:cNvSpPr>
          <p:nvPr/>
        </p:nvSpPr>
        <p:spPr>
          <a:xfrm>
            <a:off x="691978" y="2030136"/>
            <a:ext cx="7994822" cy="4301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Matériels / Matériels informatiques : </a:t>
            </a:r>
            <a:endParaRPr lang="fr-FR" sz="14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algn="l"/>
            <a:r>
              <a:rPr lang="fr-FR" sz="14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	- </a:t>
            </a:r>
            <a:r>
              <a:rPr lang="fr-FR" sz="11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à compléter</a:t>
            </a:r>
            <a:endParaRPr lang="fr-FR" sz="14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 algn="l"/>
            <a:endParaRPr lang="fr-FR" sz="14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 algn="l"/>
            <a:endParaRPr lang="fr-FR" sz="14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 algn="l"/>
            <a:endParaRPr lang="fr-FR" sz="14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 algn="l"/>
            <a:endParaRPr lang="fr-FR" sz="14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algn="l"/>
            <a:r>
              <a:rPr lang="fr-FR" sz="14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Logiciels : </a:t>
            </a:r>
            <a:endParaRPr lang="fr-FR" sz="14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algn="l"/>
            <a:r>
              <a:rPr lang="fr-FR" sz="14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	- </a:t>
            </a:r>
            <a:r>
              <a:rPr lang="fr-FR" sz="1100" i="1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à compléter</a:t>
            </a:r>
            <a:endParaRPr lang="fr-FR" sz="14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 algn="l"/>
            <a:endParaRPr lang="fr-FR" sz="14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 algn="l"/>
            <a:endParaRPr lang="fr-FR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6B58DF1D-06C6-0582-F23D-D9A748EA27AC}"/>
              </a:ext>
            </a:extLst>
          </p:cNvPr>
          <p:cNvSpPr txBox="1">
            <a:spLocks/>
          </p:cNvSpPr>
          <p:nvPr/>
        </p:nvSpPr>
        <p:spPr>
          <a:xfrm rot="19727399">
            <a:off x="4970306" y="569871"/>
            <a:ext cx="4226197" cy="1673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(En cas de groupement, réaliser une diapositive par opérateur)</a:t>
            </a:r>
          </a:p>
        </p:txBody>
      </p:sp>
    </p:spTree>
    <p:extLst>
      <p:ext uri="{BB962C8B-B14F-4D97-AF65-F5344CB8AC3E}">
        <p14:creationId xmlns:p14="http://schemas.microsoft.com/office/powerpoint/2010/main" val="1792705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A8BF0D8-4C6C-24AA-C91B-388385BAC53B}"/>
              </a:ext>
            </a:extLst>
          </p:cNvPr>
          <p:cNvSpPr txBox="1">
            <a:spLocks/>
          </p:cNvSpPr>
          <p:nvPr/>
        </p:nvSpPr>
        <p:spPr>
          <a:xfrm>
            <a:off x="737247" y="1719744"/>
            <a:ext cx="4105261" cy="2088858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Photographie(s) de l’opération en cours ou réalisée</a:t>
            </a: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737247" y="4063003"/>
            <a:ext cx="4105261" cy="226818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procédure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Mission de l’AMO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 la mission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</a:t>
            </a:r>
            <a:endParaRPr lang="fr-FR" sz="8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Prestations réalisées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6AE687D5-C57C-627F-2FCF-1959EDAE1738}"/>
              </a:ext>
            </a:extLst>
          </p:cNvPr>
          <p:cNvSpPr txBox="1">
            <a:spLocks/>
          </p:cNvSpPr>
          <p:nvPr/>
        </p:nvSpPr>
        <p:spPr>
          <a:xfrm>
            <a:off x="7331979" y="274638"/>
            <a:ext cx="1354822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b="1" dirty="0">
                <a:solidFill>
                  <a:srgbClr val="009051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1/5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04569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Référence</a:t>
            </a: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2B2D1073-DAAE-FF65-DD5C-E7843E468EBB}"/>
              </a:ext>
            </a:extLst>
          </p:cNvPr>
          <p:cNvSpPr txBox="1">
            <a:spLocks/>
          </p:cNvSpPr>
          <p:nvPr/>
        </p:nvSpPr>
        <p:spPr>
          <a:xfrm>
            <a:off x="691978" y="1203939"/>
            <a:ext cx="6836532" cy="4312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Nom de l’opération »</a:t>
            </a:r>
          </a:p>
        </p:txBody>
      </p:sp>
      <p:sp>
        <p:nvSpPr>
          <p:cNvPr id="18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5125673" y="1719743"/>
            <a:ext cx="3839859" cy="461144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fr-FR" sz="8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Date de début et date de fin des travaux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XX/XX/XXXX   -   XX/XX/XXXX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Nature des travaux (neuf / réhabilitation / restructuration)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Site vide / occupé / opération tiroir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des travaux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 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Performance énergétique et/ou Consommation </a:t>
            </a:r>
            <a:r>
              <a:rPr lang="fr-FR" sz="800" dirty="0" err="1">
                <a:latin typeface="Calibri" panose="020F0502020204030204" pitchFamily="34" charset="0"/>
                <a:ea typeface="Century Gothic" charset="0"/>
                <a:cs typeface="Century Gothic" charset="0"/>
              </a:rPr>
              <a:t>energétique</a:t>
            </a: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Procédure et 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Référent chez le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 dont n° de téléphone / adresse mail)</a:t>
            </a: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Autres informations éventuelles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178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05A696E-BE04-1AD9-C239-C9FDAD22FF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210264"/>
            <a:ext cx="611857" cy="611857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A8BF0D8-4C6C-24AA-C91B-388385BAC53B}"/>
              </a:ext>
            </a:extLst>
          </p:cNvPr>
          <p:cNvSpPr txBox="1">
            <a:spLocks/>
          </p:cNvSpPr>
          <p:nvPr/>
        </p:nvSpPr>
        <p:spPr>
          <a:xfrm>
            <a:off x="737247" y="1719744"/>
            <a:ext cx="4105261" cy="2088858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Photographie(s) de l’opération en cours ou réalisée</a:t>
            </a: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737247" y="4063003"/>
            <a:ext cx="4105261" cy="226818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procédure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Mission de l’AMO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 la mission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</a:t>
            </a:r>
            <a:endParaRPr lang="fr-FR" sz="800" dirty="0">
              <a:solidFill>
                <a:srgbClr val="FF000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Prestations réalisées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6AE687D5-C57C-627F-2FCF-1959EDAE1738}"/>
              </a:ext>
            </a:extLst>
          </p:cNvPr>
          <p:cNvSpPr txBox="1">
            <a:spLocks/>
          </p:cNvSpPr>
          <p:nvPr/>
        </p:nvSpPr>
        <p:spPr>
          <a:xfrm>
            <a:off x="7331979" y="274638"/>
            <a:ext cx="1354822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b="1" dirty="0">
                <a:solidFill>
                  <a:srgbClr val="009051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2/5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335678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AMO – à compléter »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81887C47-BD95-57A8-9F5F-D7A98553CD39}"/>
              </a:ext>
            </a:extLst>
          </p:cNvPr>
          <p:cNvSpPr txBox="1">
            <a:spLocks/>
          </p:cNvSpPr>
          <p:nvPr/>
        </p:nvSpPr>
        <p:spPr>
          <a:xfrm>
            <a:off x="1828667" y="604569"/>
            <a:ext cx="6027683" cy="631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Référence</a:t>
            </a: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6309B01F-2619-D25F-F6FD-D3020690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31184"/>
            <a:ext cx="3086100" cy="3651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« AMO – à compléter »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2B2D1073-DAAE-FF65-DD5C-E7843E468EBB}"/>
              </a:ext>
            </a:extLst>
          </p:cNvPr>
          <p:cNvSpPr txBox="1">
            <a:spLocks/>
          </p:cNvSpPr>
          <p:nvPr/>
        </p:nvSpPr>
        <p:spPr>
          <a:xfrm>
            <a:off x="691978" y="1203939"/>
            <a:ext cx="6836532" cy="4312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« Nom de l’opération »</a:t>
            </a:r>
          </a:p>
        </p:txBody>
      </p:sp>
      <p:sp>
        <p:nvSpPr>
          <p:cNvPr id="18" name="Espace réservé du contenu 3">
            <a:extLst>
              <a:ext uri="{FF2B5EF4-FFF2-40B4-BE49-F238E27FC236}">
                <a16:creationId xmlns:a16="http://schemas.microsoft.com/office/drawing/2014/main" id="{ED8EC0A0-3E0A-9721-B68E-C632A8287C35}"/>
              </a:ext>
            </a:extLst>
          </p:cNvPr>
          <p:cNvSpPr txBox="1">
            <a:spLocks/>
          </p:cNvSpPr>
          <p:nvPr/>
        </p:nvSpPr>
        <p:spPr>
          <a:xfrm>
            <a:off x="5125673" y="1719743"/>
            <a:ext cx="3839859" cy="461144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fr-FR" sz="800" dirty="0"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Date de début et date de fin des travaux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XX/XX/XXXX   -   XX/XX/XXXX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Nature des travaux (neuf / réhabilitation / restructuration)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Site vide / occupé / opération tiroir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Montant des travaux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… € HT 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Performance énergétique et/ou Consommation </a:t>
            </a:r>
            <a:r>
              <a:rPr lang="fr-FR" sz="800" dirty="0" err="1">
                <a:latin typeface="Calibri" panose="020F0502020204030204" pitchFamily="34" charset="0"/>
                <a:ea typeface="Century Gothic" charset="0"/>
                <a:cs typeface="Century Gothic" charset="0"/>
              </a:rPr>
              <a:t>energétique</a:t>
            </a: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Procédure et type de marché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Référent chez le maître d’ouvrage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 dont n° de téléphone / adresse mail)</a:t>
            </a: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>
              <a:lnSpc>
                <a:spcPct val="80000"/>
              </a:lnSpc>
            </a:pPr>
            <a:r>
              <a:rPr lang="fr-FR" sz="800" dirty="0">
                <a:latin typeface="Calibri" panose="020F0502020204030204" pitchFamily="34" charset="0"/>
                <a:ea typeface="Century Gothic" charset="0"/>
                <a:cs typeface="Century Gothic" charset="0"/>
              </a:rPr>
              <a:t>Autres informations éventuelles</a:t>
            </a:r>
          </a:p>
          <a:p>
            <a:pPr lvl="1">
              <a:lnSpc>
                <a:spcPct val="80000"/>
              </a:lnSpc>
            </a:pPr>
            <a:r>
              <a:rPr lang="fr-FR" sz="800" dirty="0">
                <a:solidFill>
                  <a:srgbClr val="0070C0"/>
                </a:solidFill>
                <a:latin typeface="Calibri" panose="020F0502020204030204" pitchFamily="34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lvl="1">
              <a:lnSpc>
                <a:spcPct val="80000"/>
              </a:lnSpc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fr-FR" sz="800" dirty="0">
              <a:solidFill>
                <a:srgbClr val="0070C0"/>
              </a:solidFill>
              <a:latin typeface="Calibri" panose="020F0502020204030204" pitchFamily="34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4770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ee6f26a-f689-45e0-a8fd-4ba17b461813">
      <Terms xmlns="http://schemas.microsoft.com/office/infopath/2007/PartnerControls"/>
    </lcf76f155ced4ddcb4097134ff3c332f>
    <TaxCatchAll xmlns="647f6268-259c-4dc7-a320-542a8850ac07" xsi:nil="true"/>
    <SharedWithUsers xmlns="647f6268-259c-4dc7-a320-542a8850ac07">
      <UserInfo>
        <DisplayName>Sylvie Derache</DisplayName>
        <AccountId>12</AccountId>
        <AccountType/>
      </UserInfo>
      <UserInfo>
        <DisplayName>Élodie Marquis</DisplayName>
        <AccountId>18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7FA510B433EF4F9FE52FFD9C93DF78" ma:contentTypeVersion="18" ma:contentTypeDescription="Crée un document." ma:contentTypeScope="" ma:versionID="a28eb295761160a706630b2344f8dca0">
  <xsd:schema xmlns:xsd="http://www.w3.org/2001/XMLSchema" xmlns:xs="http://www.w3.org/2001/XMLSchema" xmlns:p="http://schemas.microsoft.com/office/2006/metadata/properties" xmlns:ns2="3ee6f26a-f689-45e0-a8fd-4ba17b461813" xmlns:ns3="647f6268-259c-4dc7-a320-542a8850ac07" targetNamespace="http://schemas.microsoft.com/office/2006/metadata/properties" ma:root="true" ma:fieldsID="9887a34910b88da5f32beda6655ec997" ns2:_="" ns3:_="">
    <xsd:import namespace="3ee6f26a-f689-45e0-a8fd-4ba17b461813"/>
    <xsd:import namespace="647f6268-259c-4dc7-a320-542a8850ac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6f26a-f689-45e0-a8fd-4ba17b4618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184baa8-06ef-4a27-b369-a8ca4e9c30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7f6268-259c-4dc7-a320-542a8850ac0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c050e45-7cb0-4ba3-aadd-aca18e1391a5}" ma:internalName="TaxCatchAll" ma:showField="CatchAllData" ma:web="647f6268-259c-4dc7-a320-542a8850ac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3CEF7F1-BE48-417E-B3F5-3A1EE59004B7}">
  <ds:schemaRefs>
    <ds:schemaRef ds:uri="647f6268-259c-4dc7-a320-542a8850ac07"/>
    <ds:schemaRef ds:uri="3ee6f26a-f689-45e0-a8fd-4ba17b461813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3EBC704-0E10-4BDB-836F-65EDA8CC9F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e6f26a-f689-45e0-a8fd-4ba17b461813"/>
    <ds:schemaRef ds:uri="647f6268-259c-4dc7-a320-542a8850ac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74E0DD9-8A0E-4100-90EB-74E796F4FE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1665</TotalTime>
  <Words>1631</Words>
  <Application>Microsoft Office PowerPoint</Application>
  <PresentationFormat>Affichage à l'écran (4:3)</PresentationFormat>
  <Paragraphs>374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Djalilou Rachadi</dc:creator>
  <cp:lastModifiedBy>Sylvie Derache</cp:lastModifiedBy>
  <cp:revision>118</cp:revision>
  <dcterms:created xsi:type="dcterms:W3CDTF">2022-06-10T10:38:58Z</dcterms:created>
  <dcterms:modified xsi:type="dcterms:W3CDTF">2024-11-26T08:47:05Z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0x010100A37FA510B433EF4F9FE52FFD9C93DF78</vt:lpwstr>
  </property>
  <property fmtid="{D5CDD505-2E9C-101B-9397-08002B2CF9AE}" pid="3" name="MediaServiceImageTags">
    <vt:lpwstr/>
  </property>
</Properties>
</file>